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5327650"/>
  <p:notesSz cx="6858000" cy="9144000"/>
  <p:embeddedFontLst>
    <p:embeddedFont>
      <p:font typeface="M PLUS 1p" panose="020B0600070205080204" charset="-128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7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1" d="100"/>
          <a:sy n="151" d="100"/>
        </p:scale>
        <p:origin x="-1404" y="-72"/>
      </p:cViewPr>
      <p:guideLst>
        <p:guide orient="horz" pos="167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96558" y="685800"/>
            <a:ext cx="486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8718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771283"/>
            <a:ext cx="7044600" cy="2126400"/>
          </a:xfrm>
          <a:prstGeom prst="rect">
            <a:avLst/>
          </a:prstGeom>
        </p:spPr>
        <p:txBody>
          <a:bodyPr spcFirstLastPara="1" wrap="square" lIns="64575" tIns="64575" rIns="64575" bIns="645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2935787"/>
            <a:ext cx="7044600" cy="8211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1145802"/>
            <a:ext cx="7044600" cy="2034000"/>
          </a:xfrm>
          <a:prstGeom prst="rect">
            <a:avLst/>
          </a:prstGeom>
        </p:spPr>
        <p:txBody>
          <a:bodyPr spcFirstLastPara="1" wrap="square" lIns="64575" tIns="64575" rIns="64575" bIns="645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3265297"/>
            <a:ext cx="7044600" cy="13473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2100" algn="ctr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 algn="ctr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 algn="ctr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 algn="ctr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 algn="ctr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 algn="ctr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 algn="ctr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 algn="ctr">
              <a:spcBef>
                <a:spcPts val="1100"/>
              </a:spcBef>
              <a:spcAft>
                <a:spcPts val="110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2228002"/>
            <a:ext cx="7044600" cy="8718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460988"/>
            <a:ext cx="7044600" cy="5934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1193815"/>
            <a:ext cx="7044600" cy="35388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>
              <a:spcBef>
                <a:spcPts val="1100"/>
              </a:spcBef>
              <a:spcAft>
                <a:spcPts val="110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460988"/>
            <a:ext cx="7044600" cy="5934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1193815"/>
            <a:ext cx="3306900" cy="35388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2921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marL="914400" lvl="1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>
              <a:spcBef>
                <a:spcPts val="1100"/>
              </a:spcBef>
              <a:spcAft>
                <a:spcPts val="11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1193815"/>
            <a:ext cx="3306900" cy="35388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2921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marL="914400" lvl="1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>
              <a:spcBef>
                <a:spcPts val="1100"/>
              </a:spcBef>
              <a:spcAft>
                <a:spcPts val="11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460988"/>
            <a:ext cx="7044600" cy="5934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575530"/>
            <a:ext cx="2321700" cy="782700"/>
          </a:xfrm>
          <a:prstGeom prst="rect">
            <a:avLst/>
          </a:prstGeom>
        </p:spPr>
        <p:txBody>
          <a:bodyPr spcFirstLastPara="1" wrap="square" lIns="64575" tIns="64575" rIns="64575" bIns="6457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1439446"/>
            <a:ext cx="2321700" cy="32934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279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marL="914400" lvl="1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>
              <a:spcBef>
                <a:spcPts val="1100"/>
              </a:spcBef>
              <a:spcAft>
                <a:spcPts val="11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466297"/>
            <a:ext cx="5264700" cy="42378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129"/>
            <a:ext cx="3780000" cy="532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4575" tIns="64575" rIns="64575" bIns="64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1277410"/>
            <a:ext cx="3344400" cy="1535400"/>
          </a:xfrm>
          <a:prstGeom prst="rect">
            <a:avLst/>
          </a:prstGeom>
        </p:spPr>
        <p:txBody>
          <a:bodyPr spcFirstLastPara="1" wrap="square" lIns="64575" tIns="64575" rIns="64575" bIns="645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2903623"/>
            <a:ext cx="3344400" cy="12795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750048"/>
            <a:ext cx="3172200" cy="382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>
              <a:spcBef>
                <a:spcPts val="1100"/>
              </a:spcBef>
              <a:spcAft>
                <a:spcPts val="110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4382328"/>
            <a:ext cx="4959600" cy="6270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460988"/>
            <a:ext cx="70446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575" tIns="64575" rIns="64575" bIns="64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1193815"/>
            <a:ext cx="7044600" cy="3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300">
                <a:solidFill>
                  <a:schemeClr val="dk2"/>
                </a:solidFill>
              </a:defRPr>
            </a:lvl1pPr>
            <a:lvl2pPr marL="914400" lvl="1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2pPr>
            <a:lvl3pPr marL="1371600" lvl="2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3pPr>
            <a:lvl4pPr marL="1828800" lvl="3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4pPr>
            <a:lvl5pPr marL="2286000" lvl="4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5pPr>
            <a:lvl6pPr marL="2743200" lvl="5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6pPr>
            <a:lvl7pPr marL="3200400" lvl="6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7pPr>
            <a:lvl8pPr marL="3657600" lvl="7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8pPr>
            <a:lvl9pPr marL="4114800" lvl="8" indent="-29210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575" tIns="64575" rIns="64575" bIns="64575" anchor="ctr" anchorCtr="0">
            <a:noAutofit/>
          </a:bodyPr>
          <a:lstStyle>
            <a:lvl1pPr lvl="0" algn="r">
              <a:buNone/>
              <a:defRPr sz="700">
                <a:solidFill>
                  <a:schemeClr val="dk2"/>
                </a:solidFill>
              </a:defRPr>
            </a:lvl1pPr>
            <a:lvl2pPr lvl="1" algn="r">
              <a:buNone/>
              <a:defRPr sz="700">
                <a:solidFill>
                  <a:schemeClr val="dk2"/>
                </a:solidFill>
              </a:defRPr>
            </a:lvl2pPr>
            <a:lvl3pPr lvl="2" algn="r">
              <a:buNone/>
              <a:defRPr sz="700">
                <a:solidFill>
                  <a:schemeClr val="dk2"/>
                </a:solidFill>
              </a:defRPr>
            </a:lvl3pPr>
            <a:lvl4pPr lvl="3" algn="r">
              <a:buNone/>
              <a:defRPr sz="700">
                <a:solidFill>
                  <a:schemeClr val="dk2"/>
                </a:solidFill>
              </a:defRPr>
            </a:lvl4pPr>
            <a:lvl5pPr lvl="4" algn="r">
              <a:buNone/>
              <a:defRPr sz="700">
                <a:solidFill>
                  <a:schemeClr val="dk2"/>
                </a:solidFill>
              </a:defRPr>
            </a:lvl5pPr>
            <a:lvl6pPr lvl="5" algn="r">
              <a:buNone/>
              <a:defRPr sz="700">
                <a:solidFill>
                  <a:schemeClr val="dk2"/>
                </a:solidFill>
              </a:defRPr>
            </a:lvl6pPr>
            <a:lvl7pPr lvl="6" algn="r">
              <a:buNone/>
              <a:defRPr sz="700">
                <a:solidFill>
                  <a:schemeClr val="dk2"/>
                </a:solidFill>
              </a:defRPr>
            </a:lvl7pPr>
            <a:lvl8pPr lvl="7" algn="r">
              <a:buNone/>
              <a:defRPr sz="700">
                <a:solidFill>
                  <a:schemeClr val="dk2"/>
                </a:solidFill>
              </a:defRPr>
            </a:lvl8pPr>
            <a:lvl9pPr lvl="8" algn="r">
              <a:buNone/>
              <a:defRPr sz="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42150" y="1096875"/>
            <a:ext cx="6938400" cy="864355"/>
          </a:xfrm>
          <a:prstGeom prst="rect">
            <a:avLst/>
          </a:prstGeom>
        </p:spPr>
        <p:txBody>
          <a:bodyPr spcFirstLastPara="1" wrap="square" lIns="317825" tIns="64575" rIns="64575" bIns="64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800" dirty="0">
                <a:solidFill>
                  <a:srgbClr val="000000"/>
                </a:solidFill>
                <a:latin typeface="M PLUS 1p"/>
                <a:ea typeface="M PLUS 1p"/>
                <a:cs typeface="M PLUS 1p"/>
                <a:sym typeface="M PLUS 1p"/>
              </a:rPr>
              <a:t>当薬局の調剤基本料については、下記のとおりです。ご不明な点がございましたらスタッフまでお問い合わせください。</a:t>
            </a:r>
            <a:endParaRPr sz="1800" dirty="0">
              <a:solidFill>
                <a:srgbClr val="000000"/>
              </a:solidFill>
              <a:latin typeface="M PLUS 1p"/>
              <a:ea typeface="M PLUS 1p"/>
              <a:cs typeface="M PLUS 1p"/>
              <a:sym typeface="M PLUS 1p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rgbClr val="000000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21227" y="4550366"/>
            <a:ext cx="7273500" cy="698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64575" tIns="64575" rIns="64575" bIns="64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FFFFFF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0" y="191875"/>
            <a:ext cx="75600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 b="1" dirty="0" smtClean="0">
                <a:latin typeface="M PLUS 1p"/>
                <a:ea typeface="M PLUS 1p"/>
                <a:cs typeface="M PLUS 1p"/>
                <a:sym typeface="M PLUS 1p"/>
              </a:rPr>
              <a:t>薬局</a:t>
            </a:r>
            <a:r>
              <a:rPr lang="ja" sz="3600" b="1" dirty="0">
                <a:latin typeface="M PLUS 1p"/>
                <a:ea typeface="M PLUS 1p"/>
                <a:cs typeface="M PLUS 1p"/>
                <a:sym typeface="M PLUS 1p"/>
              </a:rPr>
              <a:t>の調剤基本料について</a:t>
            </a:r>
            <a:endParaRPr sz="3600" b="1" dirty="0"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12712" y="2042596"/>
            <a:ext cx="5493000" cy="12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latin typeface="M PLUS 1p"/>
                <a:ea typeface="M PLUS 1p"/>
                <a:cs typeface="M PLUS 1p"/>
                <a:sym typeface="M PLUS 1p"/>
              </a:rPr>
              <a:t>調剤基本料１ーーーーーーーーーーーー〉</a:t>
            </a:r>
            <a:r>
              <a:rPr lang="ja" sz="2400" dirty="0">
                <a:latin typeface="M PLUS 1p"/>
                <a:ea typeface="M PLUS 1p"/>
                <a:cs typeface="M PLUS 1p"/>
                <a:sym typeface="M PLUS 1p"/>
              </a:rPr>
              <a:t>41</a:t>
            </a:r>
            <a:r>
              <a:rPr lang="ja" sz="1800" dirty="0">
                <a:latin typeface="M PLUS 1p"/>
                <a:ea typeface="M PLUS 1p"/>
                <a:cs typeface="M PLUS 1p"/>
                <a:sym typeface="M PLUS 1p"/>
              </a:rPr>
              <a:t>点</a:t>
            </a:r>
            <a:endParaRPr sz="1800" dirty="0"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latin typeface="M PLUS 1p"/>
                <a:ea typeface="M PLUS 1p"/>
                <a:cs typeface="M PLUS 1p"/>
                <a:sym typeface="M PLUS 1p"/>
              </a:rPr>
              <a:t>後発医薬品調剤体制</a:t>
            </a:r>
            <a:r>
              <a:rPr lang="ja" sz="1800" dirty="0" smtClean="0">
                <a:latin typeface="M PLUS 1p"/>
                <a:ea typeface="M PLUS 1p"/>
                <a:cs typeface="M PLUS 1p"/>
                <a:sym typeface="M PLUS 1p"/>
              </a:rPr>
              <a:t>加算</a:t>
            </a:r>
            <a:r>
              <a:rPr lang="en-US" altLang="ja-JP" sz="1800" dirty="0" smtClean="0">
                <a:latin typeface="M PLUS 1p"/>
                <a:ea typeface="M PLUS 1p"/>
                <a:cs typeface="M PLUS 1p"/>
                <a:sym typeface="M PLUS 1p"/>
              </a:rPr>
              <a:t>2</a:t>
            </a:r>
            <a:r>
              <a:rPr lang="ja" sz="1800" dirty="0" smtClean="0">
                <a:latin typeface="M PLUS 1p"/>
                <a:ea typeface="M PLUS 1p"/>
                <a:cs typeface="M PLUS 1p"/>
                <a:sym typeface="M PLUS 1p"/>
              </a:rPr>
              <a:t>ーーーーーー</a:t>
            </a:r>
            <a:r>
              <a:rPr lang="ja" sz="1800" dirty="0">
                <a:latin typeface="M PLUS 1p"/>
                <a:ea typeface="M PLUS 1p"/>
                <a:cs typeface="M PLUS 1p"/>
                <a:sym typeface="M PLUS 1p"/>
              </a:rPr>
              <a:t>〉</a:t>
            </a:r>
            <a:r>
              <a:rPr lang="ja" sz="2400" dirty="0" smtClean="0">
                <a:latin typeface="M PLUS 1p"/>
                <a:ea typeface="M PLUS 1p"/>
                <a:cs typeface="M PLUS 1p"/>
                <a:sym typeface="M PLUS 1p"/>
              </a:rPr>
              <a:t>2</a:t>
            </a:r>
            <a:r>
              <a:rPr lang="en-US" altLang="ja-JP" sz="2400" dirty="0" smtClean="0">
                <a:latin typeface="M PLUS 1p"/>
                <a:ea typeface="M PLUS 1p"/>
                <a:cs typeface="M PLUS 1p"/>
                <a:sym typeface="M PLUS 1p"/>
              </a:rPr>
              <a:t>2</a:t>
            </a:r>
            <a:r>
              <a:rPr lang="ja" sz="1800" dirty="0" smtClean="0">
                <a:latin typeface="M PLUS 1p"/>
                <a:ea typeface="M PLUS 1p"/>
                <a:cs typeface="M PLUS 1p"/>
                <a:sym typeface="M PLUS 1p"/>
              </a:rPr>
              <a:t>点</a:t>
            </a:r>
            <a:endParaRPr sz="1800" dirty="0"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latin typeface="M PLUS 1p"/>
                <a:ea typeface="M PLUS 1p"/>
                <a:cs typeface="M PLUS 1p"/>
                <a:sym typeface="M PLUS 1p"/>
              </a:rPr>
              <a:t>地域支援体制加算ーーーーーーーーーー〉</a:t>
            </a:r>
            <a:r>
              <a:rPr lang="ja" sz="2400" dirty="0">
                <a:latin typeface="M PLUS 1p"/>
                <a:ea typeface="M PLUS 1p"/>
                <a:cs typeface="M PLUS 1p"/>
                <a:sym typeface="M PLUS 1p"/>
              </a:rPr>
              <a:t>35</a:t>
            </a:r>
            <a:r>
              <a:rPr lang="ja" sz="1800" dirty="0">
                <a:latin typeface="M PLUS 1p"/>
                <a:ea typeface="M PLUS 1p"/>
                <a:cs typeface="M PLUS 1p"/>
                <a:sym typeface="M PLUS 1p"/>
              </a:rPr>
              <a:t>点</a:t>
            </a:r>
            <a:endParaRPr sz="1800" dirty="0"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79400" y="3672500"/>
            <a:ext cx="7201200" cy="8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latin typeface="M PLUS 1p"/>
                <a:ea typeface="M PLUS 1p"/>
                <a:cs typeface="M PLUS 1p"/>
                <a:sym typeface="M PLUS 1p"/>
              </a:rPr>
              <a:t>処方せん受付回数が月2,000回以下で、同一グループ薬局の処方せん受付回数の合計が月に4万回未満です。医薬品取引価格の妥結率が5割をこえて、地方厚生局に報告しています。特定の医療機関からの不動産賃貸借などの関係はありません。かかりつけ機能に係る基本的な業務（夜間・休日業務、重複・相互作用防止など）の算定が年間10回以上あります。後発医薬品の調剤率が20％をこえて、地方厚生局長に報告しています。</a:t>
            </a:r>
            <a:endParaRPr sz="1100">
              <a:solidFill>
                <a:srgbClr val="202124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M PLUS 1p"/>
              <a:ea typeface="M PLUS 1p"/>
              <a:cs typeface="M PLUS 1p"/>
              <a:sym typeface="M PLUS 1p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M PLUS 1p</vt:lpstr>
      <vt:lpstr>Simple Light</vt:lpstr>
      <vt:lpstr>当薬局の調剤基本料については、下記のとおりです。ご不明な点がございましたらスタッフまでお問い合わせください。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当薬局の調剤基本料については、下記のとおりです。ご不明な点がございましたらスタッフまでお問い合わせください。 </dc:title>
  <dc:creator>ryuic</dc:creator>
  <cp:lastModifiedBy>FJ-USER</cp:lastModifiedBy>
  <cp:revision>1</cp:revision>
  <dcterms:modified xsi:type="dcterms:W3CDTF">2019-08-14T09:07:35Z</dcterms:modified>
</cp:coreProperties>
</file>